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338" r:id="rId4"/>
    <p:sldId id="340" r:id="rId5"/>
    <p:sldId id="350" r:id="rId6"/>
    <p:sldId id="343" r:id="rId7"/>
    <p:sldId id="351" r:id="rId8"/>
    <p:sldId id="352" r:id="rId9"/>
    <p:sldId id="353" r:id="rId10"/>
    <p:sldId id="348" r:id="rId11"/>
    <p:sldId id="349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Patterns and Linear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4 Lesson 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Identify whether the data shown in the table represents a function or not. If yes, is the function linear?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000" dirty="0"/>
            </a:b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374631"/>
              </p:ext>
            </p:extLst>
          </p:nvPr>
        </p:nvGraphicFramePr>
        <p:xfrm>
          <a:off x="5638800" y="1200150"/>
          <a:ext cx="3071120" cy="2130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Day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Tickets</a:t>
                      </a:r>
                      <a:r>
                        <a:rPr lang="en-US" b="1" baseline="0" dirty="0">
                          <a:solidFill>
                            <a:schemeClr val="tx1"/>
                          </a:solidFill>
                        </a:rPr>
                        <a:t> Sold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60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</p:spTree>
    <p:extLst>
      <p:ext uri="{BB962C8B-B14F-4D97-AF65-F5344CB8AC3E}">
        <p14:creationId xmlns:p14="http://schemas.microsoft.com/office/powerpoint/2010/main" val="191725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Identify whether the data shown in the table represents a function or not. If yes, is the function linear?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/>
              <a:t>For each value of input (Day), we have one and </a:t>
            </a:r>
            <a:br>
              <a:rPr lang="en-US" sz="2000" dirty="0"/>
            </a:br>
            <a:r>
              <a:rPr lang="en-US" sz="2000" dirty="0"/>
              <a:t>only one  value of output (Ticket). So </a:t>
            </a:r>
            <a:r>
              <a:rPr lang="en-US" sz="2000" b="1" dirty="0"/>
              <a:t>it is a</a:t>
            </a:r>
            <a:br>
              <a:rPr lang="en-US" sz="2000" b="1" dirty="0"/>
            </a:br>
            <a:r>
              <a:rPr lang="en-US" sz="2000" b="1" dirty="0"/>
              <a:t>function</a:t>
            </a:r>
            <a:r>
              <a:rPr lang="en-US" sz="2000" dirty="0"/>
              <a:t>.</a:t>
            </a:r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000" dirty="0"/>
            </a:b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710324"/>
              </p:ext>
            </p:extLst>
          </p:nvPr>
        </p:nvGraphicFramePr>
        <p:xfrm>
          <a:off x="5638800" y="1200150"/>
          <a:ext cx="3071120" cy="2130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Day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Tickets</a:t>
                      </a:r>
                      <a:r>
                        <a:rPr lang="en-US" b="1" baseline="0" dirty="0">
                          <a:solidFill>
                            <a:schemeClr val="tx1"/>
                          </a:solidFill>
                        </a:rPr>
                        <a:t> Sold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60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82485"/>
            <a:ext cx="2209800" cy="24465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869397" y="2973175"/>
            <a:ext cx="1217066" cy="11651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98906" y="3741969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 graph of the function is a straight line, so it is a </a:t>
            </a:r>
            <a:r>
              <a:rPr lang="en-US" sz="2000" b="1" dirty="0"/>
              <a:t>linear function.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</p:spTree>
    <p:extLst>
      <p:ext uri="{BB962C8B-B14F-4D97-AF65-F5344CB8AC3E}">
        <p14:creationId xmlns:p14="http://schemas.microsoft.com/office/powerpoint/2010/main" val="2351270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67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Represent a relationship using a table, graph, words,</a:t>
            </a:r>
            <a:br>
              <a:rPr lang="en-US" sz="2400" dirty="0"/>
            </a:br>
            <a:r>
              <a:rPr lang="en-US" sz="2400" dirty="0"/>
              <a:t>ordered pairs and functions 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Patterns</a:t>
            </a:r>
          </a:p>
          <a:p>
            <a:r>
              <a:rPr lang="en-US" sz="2400" dirty="0"/>
              <a:t>Table, Graph, Words</a:t>
            </a:r>
          </a:p>
          <a:p>
            <a:r>
              <a:rPr lang="en-US" sz="2400" dirty="0"/>
              <a:t>Ordered pair</a:t>
            </a:r>
          </a:p>
          <a:p>
            <a:r>
              <a:rPr lang="en-US" sz="2400" dirty="0"/>
              <a:t>Linear Function</a:t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546482"/>
            <a:ext cx="8610601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Patterns and their Representations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In mathematics, anything arranged following a certain rule or a set of rules represent a pattern. The relation represented in a pattern can be represented in the following ways: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6142" y="2387218"/>
            <a:ext cx="5410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Table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Graph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Ordered Pairs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Words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Equation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17583" y="217589"/>
                <a:ext cx="8686800" cy="4465727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Representation using table: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 table is made using the data in the patterns. There is an input and corresponding output associated with each input. </a:t>
                </a:r>
                <a:br>
                  <a:rPr lang="en-US" sz="2400" dirty="0"/>
                </a:br>
                <a:br>
                  <a:rPr lang="en-US" sz="2400" dirty="0"/>
                </a:br>
                <a:r>
                  <a:rPr lang="en-US" sz="2400" b="1" dirty="0">
                    <a:solidFill>
                      <a:srgbClr val="0070C0"/>
                    </a:solidFill>
                  </a:rPr>
                  <a:t>Representation using graph: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 graph can be made using the input and output values from the patterns.</a:t>
                </a:r>
                <a:br>
                  <a:rPr lang="en-US" sz="2400" dirty="0"/>
                </a:br>
                <a:br>
                  <a:rPr lang="en-US" sz="2400" dirty="0"/>
                </a:br>
                <a:r>
                  <a:rPr lang="en-US" sz="2400" b="1" dirty="0">
                    <a:solidFill>
                      <a:srgbClr val="0070C0"/>
                    </a:solidFill>
                  </a:rPr>
                  <a:t>Representation using ordered pairs: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relationship between the data can also be represented using ordered pairs (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/>
                  <a:t>,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) where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 represents input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 represents output.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7583" y="217589"/>
                <a:ext cx="8686800" cy="4465727"/>
              </a:xfrm>
              <a:blipFill rotWithShape="1">
                <a:blip r:embed="rId2"/>
                <a:stretch>
                  <a:fillRect l="-1123" t="-1093" r="-70" b="-135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</p:spTree>
    <p:extLst>
      <p:ext uri="{BB962C8B-B14F-4D97-AF65-F5344CB8AC3E}">
        <p14:creationId xmlns:p14="http://schemas.microsoft.com/office/powerpoint/2010/main" val="324613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46710"/>
                <a:ext cx="8686800" cy="4465727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Representation using words: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 relationship in a pattern can also be represented using words by using words for the mathematical operations like </a:t>
                </a:r>
                <a:r>
                  <a:rPr lang="en-US" sz="2400" b="1" dirty="0"/>
                  <a:t>“times” </a:t>
                </a:r>
                <a:r>
                  <a:rPr lang="en-US" sz="2400" dirty="0"/>
                  <a:t>for multiplication.</a:t>
                </a:r>
                <a:br>
                  <a:rPr lang="en-US" sz="2400" dirty="0"/>
                </a:br>
                <a:br>
                  <a:rPr lang="en-US" sz="2400" dirty="0"/>
                </a:br>
                <a:r>
                  <a:rPr lang="en-US" sz="2400" b="1" dirty="0">
                    <a:solidFill>
                      <a:srgbClr val="0070C0"/>
                    </a:solidFill>
                  </a:rPr>
                  <a:t>Representation using an equation: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An equation can be used to represent the relation between variables using the equation notation like “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latin typeface="Cambria Math"/>
                      </a:rPr>
                      <m:t>𝒂𝒙</m:t>
                    </m:r>
                    <m:r>
                      <a:rPr lang="en-US" sz="2400" b="1" i="1" smtClean="0">
                        <a:latin typeface="Cambria Math"/>
                      </a:rPr>
                      <m:t>+</m:t>
                    </m:r>
                    <m:r>
                      <a:rPr lang="en-US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”.</a:t>
                </a:r>
                <a:br>
                  <a:rPr lang="en-US" sz="2400" dirty="0"/>
                </a:b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46710"/>
                <a:ext cx="8686800" cy="4465727"/>
              </a:xfrm>
              <a:blipFill rotWithShape="1">
                <a:blip r:embed="rId2"/>
                <a:stretch>
                  <a:fillRect l="-1123" t="-1093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</p:spTree>
    <p:extLst>
      <p:ext uri="{BB962C8B-B14F-4D97-AF65-F5344CB8AC3E}">
        <p14:creationId xmlns:p14="http://schemas.microsoft.com/office/powerpoint/2010/main" val="244338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1: For each diagram given below, find the relation between the number of shapes and the perimeter of the figure they form. Represent this relationship using a table, words, an equation and a graph.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000" dirty="0"/>
            </a:b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846" y="1397537"/>
            <a:ext cx="4535198" cy="115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1: For each diagram given below, find the relation between the number of shapes and the perimeter of the figure they form. Represent this relationship using a table, words, an equation and a graph.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000" b="1" dirty="0"/>
            </a:br>
            <a:r>
              <a:rPr lang="en-US" sz="2000" b="1" dirty="0">
                <a:solidFill>
                  <a:srgbClr val="0070C0"/>
                </a:solidFill>
              </a:rPr>
              <a:t>Using Table:</a:t>
            </a:r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000" dirty="0"/>
            </a:br>
            <a:r>
              <a:rPr lang="en-US" sz="2000" b="1" dirty="0">
                <a:solidFill>
                  <a:srgbClr val="0070C0"/>
                </a:solidFill>
              </a:rPr>
              <a:t>Using Words: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000" b="1" dirty="0"/>
              <a:t>The pattern shows that the perimeter is two more than twice the number of squares.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917" y="1342452"/>
            <a:ext cx="4535198" cy="115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3783"/>
              </p:ext>
            </p:extLst>
          </p:nvPr>
        </p:nvGraphicFramePr>
        <p:xfrm>
          <a:off x="1752600" y="2952750"/>
          <a:ext cx="4270738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Number of Squares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Perimeter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996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87519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1: For each diagram given below, find the relation between the number of shapes and the perimeter of the figure they form. Represent this relationship using a table, words, an equation and a graph.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000" b="1" dirty="0"/>
            </a:br>
            <a:r>
              <a:rPr lang="en-US" sz="2000" b="1" dirty="0">
                <a:solidFill>
                  <a:srgbClr val="0070C0"/>
                </a:solidFill>
              </a:rPr>
              <a:t>Using Equation: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b="1" dirty="0"/>
              <a:t>	</a:t>
            </a:r>
            <a:br>
              <a:rPr lang="en-US" sz="2000" dirty="0"/>
            </a:br>
            <a:r>
              <a:rPr lang="en-US" sz="2000" b="1" dirty="0">
                <a:solidFill>
                  <a:srgbClr val="0070C0"/>
                </a:solidFill>
              </a:rPr>
              <a:t>Using Graph: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385" y="1246755"/>
            <a:ext cx="4535198" cy="115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09752" y="2555746"/>
                <a:ext cx="5050466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latin typeface="Cambria Math"/>
                        </a:rPr>
                        <m:t>𝑷𝒆𝒓𝒊𝒎𝒆𝒕𝒆𝒓</m:t>
                      </m:r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latin typeface="Cambria Math"/>
                        </a:rPr>
                        <m:t>𝟐</m:t>
                      </m:r>
                      <m:d>
                        <m:d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latin typeface="Cambria Math"/>
                            </a:rPr>
                            <m:t>𝒏𝒖𝒎𝒃𝒆𝒓</m:t>
                          </m:r>
                          <m:r>
                            <a:rPr lang="en-US" sz="2000" b="1" i="1"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000" b="1" i="1"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/>
                            </a:rPr>
                            <m:t>𝒔𝒒𝒖𝒂𝒓𝒆𝒔</m:t>
                          </m:r>
                        </m:e>
                      </m:d>
                      <m:r>
                        <a:rPr lang="en-US" sz="2000" b="1" i="1">
                          <a:latin typeface="Cambria Math"/>
                        </a:rPr>
                        <m:t>+</m:t>
                      </m:r>
                      <m:r>
                        <a:rPr lang="en-US" sz="2000" b="1" i="1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9752" y="2555746"/>
                <a:ext cx="5050466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991" y="3355252"/>
            <a:ext cx="2082652" cy="1738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052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46710"/>
            <a:ext cx="8686800" cy="4465727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function is a relation in which each input is related to one and only one output.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 </a:t>
            </a:r>
            <a:br>
              <a:rPr lang="en-US" sz="2400" dirty="0">
                <a:solidFill>
                  <a:srgbClr val="0070C0"/>
                </a:solidFill>
              </a:rPr>
            </a:b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r>
              <a:rPr lang="en-US" sz="2400" b="1" u="sng" dirty="0">
                <a:solidFill>
                  <a:srgbClr val="0070C0"/>
                </a:solidFill>
              </a:rPr>
              <a:t>Linear 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function is a linear function whose graph makes a line.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733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PATTERNS AND LINEAR FUNCTIONS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2286000" y="1733550"/>
            <a:ext cx="914400" cy="99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Input</a:t>
            </a:r>
          </a:p>
        </p:txBody>
      </p:sp>
      <p:sp>
        <p:nvSpPr>
          <p:cNvPr id="7" name="Rectangle 6"/>
          <p:cNvSpPr/>
          <p:nvPr/>
        </p:nvSpPr>
        <p:spPr>
          <a:xfrm>
            <a:off x="4800600" y="1765449"/>
            <a:ext cx="914400" cy="99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Output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200400" y="1962150"/>
            <a:ext cx="16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200400" y="2260749"/>
            <a:ext cx="16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200400" y="2571750"/>
            <a:ext cx="16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352800" y="1603894"/>
                <a:ext cx="1447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Function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en-US" b="1" dirty="0"/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1603894"/>
                <a:ext cx="1447800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3361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3319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</TotalTime>
  <Words>428</Words>
  <Application>Microsoft Office PowerPoint</Application>
  <PresentationFormat>On-screen Show (16:9)</PresentationFormat>
  <Paragraphs>103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</vt:lpstr>
      <vt:lpstr>Cambria Math</vt:lpstr>
      <vt:lpstr>Office Theme</vt:lpstr>
      <vt:lpstr> Patterns and Linear Functions</vt:lpstr>
      <vt:lpstr>PATTERNS AND LINEAR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348</cp:revision>
  <dcterms:created xsi:type="dcterms:W3CDTF">2016-10-20T15:06:14Z</dcterms:created>
  <dcterms:modified xsi:type="dcterms:W3CDTF">2017-01-09T00:18:58Z</dcterms:modified>
</cp:coreProperties>
</file>